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81" r:id="rId10"/>
    <p:sldId id="283" r:id="rId11"/>
    <p:sldId id="284" r:id="rId12"/>
    <p:sldId id="285" r:id="rId13"/>
    <p:sldId id="282" r:id="rId14"/>
    <p:sldId id="287" r:id="rId15"/>
    <p:sldId id="288" r:id="rId16"/>
    <p:sldId id="289" r:id="rId17"/>
    <p:sldId id="280" r:id="rId18"/>
    <p:sldId id="273" r:id="rId19"/>
    <p:sldId id="262" r:id="rId20"/>
    <p:sldId id="263" r:id="rId21"/>
    <p:sldId id="271" r:id="rId22"/>
    <p:sldId id="279" r:id="rId23"/>
    <p:sldId id="269" r:id="rId24"/>
    <p:sldId id="270" r:id="rId25"/>
    <p:sldId id="272" r:id="rId26"/>
    <p:sldId id="264" r:id="rId27"/>
    <p:sldId id="274" r:id="rId28"/>
    <p:sldId id="278" r:id="rId29"/>
    <p:sldId id="277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0"/>
    <p:restoredTop sz="75478"/>
  </p:normalViewPr>
  <p:slideViewPr>
    <p:cSldViewPr snapToGrid="0" snapToObjects="1">
      <p:cViewPr>
        <p:scale>
          <a:sx n="59" d="100"/>
          <a:sy n="59" d="100"/>
        </p:scale>
        <p:origin x="229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dong/Dropbox/Notebook/Dissertation/Study%201/Data%20Analysis/information_collection/information%20collec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dong/Dropbox/Notebook/Dissertation/Study%201/Data%20Analysis/survey/Post_surveySRA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dong/Dropbox/Notebook/Dissertation/Study%201/Data%20Analysis/Log_analysis/social_interaction/territorialit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data objects</a:t>
            </a:r>
            <a:r>
              <a:rPr lang="en-US" baseline="0"/>
              <a:t> created by groups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Entities</c:v>
          </c:tx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77.0</c:v>
                </c:pt>
                <c:pt idx="1">
                  <c:v>78.0</c:v>
                </c:pt>
                <c:pt idx="2">
                  <c:v>79.0</c:v>
                </c:pt>
                <c:pt idx="3">
                  <c:v>80.0</c:v>
                </c:pt>
                <c:pt idx="4">
                  <c:v>81.0</c:v>
                </c:pt>
                <c:pt idx="5">
                  <c:v>82.0</c:v>
                </c:pt>
                <c:pt idx="6">
                  <c:v>83.0</c:v>
                </c:pt>
                <c:pt idx="7">
                  <c:v>84.0</c:v>
                </c:pt>
                <c:pt idx="8">
                  <c:v>85.0</c:v>
                </c:pt>
                <c:pt idx="9">
                  <c:v>86.0</c:v>
                </c:pt>
                <c:pt idx="10">
                  <c:v>87.0</c:v>
                </c:pt>
                <c:pt idx="11">
                  <c:v>88.0</c:v>
                </c:pt>
                <c:pt idx="12">
                  <c:v>89.0</c:v>
                </c:pt>
                <c:pt idx="13">
                  <c:v>90.0</c:v>
                </c:pt>
                <c:pt idx="14">
                  <c:v>92.0</c:v>
                </c:pt>
                <c:pt idx="15">
                  <c:v>101.0</c:v>
                </c:pt>
                <c:pt idx="16">
                  <c:v>104.0</c:v>
                </c:pt>
                <c:pt idx="17">
                  <c:v>106.0</c:v>
                </c:pt>
                <c:pt idx="18">
                  <c:v>107.0</c:v>
                </c:pt>
                <c:pt idx="19">
                  <c:v>108.0</c:v>
                </c:pt>
                <c:pt idx="20">
                  <c:v>109.0</c:v>
                </c:pt>
                <c:pt idx="21">
                  <c:v>110.0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88.0</c:v>
                </c:pt>
                <c:pt idx="1">
                  <c:v>43.0</c:v>
                </c:pt>
                <c:pt idx="2">
                  <c:v>101.0</c:v>
                </c:pt>
                <c:pt idx="3">
                  <c:v>45.0</c:v>
                </c:pt>
                <c:pt idx="4">
                  <c:v>101.0</c:v>
                </c:pt>
                <c:pt idx="5">
                  <c:v>54.0</c:v>
                </c:pt>
                <c:pt idx="6">
                  <c:v>54.0</c:v>
                </c:pt>
                <c:pt idx="7">
                  <c:v>66.0</c:v>
                </c:pt>
                <c:pt idx="8">
                  <c:v>58.0</c:v>
                </c:pt>
                <c:pt idx="9">
                  <c:v>42.0</c:v>
                </c:pt>
                <c:pt idx="10">
                  <c:v>128.0</c:v>
                </c:pt>
                <c:pt idx="11">
                  <c:v>93.0</c:v>
                </c:pt>
                <c:pt idx="12">
                  <c:v>79.0</c:v>
                </c:pt>
                <c:pt idx="13">
                  <c:v>75.0</c:v>
                </c:pt>
                <c:pt idx="14">
                  <c:v>94.0</c:v>
                </c:pt>
                <c:pt idx="15">
                  <c:v>76.0</c:v>
                </c:pt>
                <c:pt idx="16">
                  <c:v>103.0</c:v>
                </c:pt>
                <c:pt idx="17">
                  <c:v>103.0</c:v>
                </c:pt>
                <c:pt idx="18">
                  <c:v>70.0</c:v>
                </c:pt>
                <c:pt idx="19">
                  <c:v>223.0</c:v>
                </c:pt>
                <c:pt idx="20">
                  <c:v>75.0</c:v>
                </c:pt>
                <c:pt idx="21">
                  <c:v>34.0</c:v>
                </c:pt>
              </c:numCache>
            </c:numRef>
          </c:val>
        </c:ser>
        <c:ser>
          <c:idx val="4"/>
          <c:order val="1"/>
          <c:tx>
            <c:v>Relationships</c:v>
          </c:tx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77.0</c:v>
                </c:pt>
                <c:pt idx="1">
                  <c:v>78.0</c:v>
                </c:pt>
                <c:pt idx="2">
                  <c:v>79.0</c:v>
                </c:pt>
                <c:pt idx="3">
                  <c:v>80.0</c:v>
                </c:pt>
                <c:pt idx="4">
                  <c:v>81.0</c:v>
                </c:pt>
                <c:pt idx="5">
                  <c:v>82.0</c:v>
                </c:pt>
                <c:pt idx="6">
                  <c:v>83.0</c:v>
                </c:pt>
                <c:pt idx="7">
                  <c:v>84.0</c:v>
                </c:pt>
                <c:pt idx="8">
                  <c:v>85.0</c:v>
                </c:pt>
                <c:pt idx="9">
                  <c:v>86.0</c:v>
                </c:pt>
                <c:pt idx="10">
                  <c:v>87.0</c:v>
                </c:pt>
                <c:pt idx="11">
                  <c:v>88.0</c:v>
                </c:pt>
                <c:pt idx="12">
                  <c:v>89.0</c:v>
                </c:pt>
                <c:pt idx="13">
                  <c:v>90.0</c:v>
                </c:pt>
                <c:pt idx="14">
                  <c:v>92.0</c:v>
                </c:pt>
                <c:pt idx="15">
                  <c:v>101.0</c:v>
                </c:pt>
                <c:pt idx="16">
                  <c:v>104.0</c:v>
                </c:pt>
                <c:pt idx="17">
                  <c:v>106.0</c:v>
                </c:pt>
                <c:pt idx="18">
                  <c:v>107.0</c:v>
                </c:pt>
                <c:pt idx="19">
                  <c:v>108.0</c:v>
                </c:pt>
                <c:pt idx="20">
                  <c:v>109.0</c:v>
                </c:pt>
                <c:pt idx="21">
                  <c:v>110.0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0">
                  <c:v>140.0</c:v>
                </c:pt>
                <c:pt idx="1">
                  <c:v>17.0</c:v>
                </c:pt>
                <c:pt idx="2">
                  <c:v>84.0</c:v>
                </c:pt>
                <c:pt idx="3">
                  <c:v>30.0</c:v>
                </c:pt>
                <c:pt idx="4">
                  <c:v>46.0</c:v>
                </c:pt>
                <c:pt idx="5">
                  <c:v>46.0</c:v>
                </c:pt>
                <c:pt idx="6">
                  <c:v>36.0</c:v>
                </c:pt>
                <c:pt idx="7">
                  <c:v>91.0</c:v>
                </c:pt>
                <c:pt idx="8">
                  <c:v>35.0</c:v>
                </c:pt>
                <c:pt idx="9">
                  <c:v>33.0</c:v>
                </c:pt>
                <c:pt idx="10">
                  <c:v>81.0</c:v>
                </c:pt>
                <c:pt idx="11">
                  <c:v>114.0</c:v>
                </c:pt>
                <c:pt idx="12">
                  <c:v>61.0</c:v>
                </c:pt>
                <c:pt idx="13">
                  <c:v>53.0</c:v>
                </c:pt>
                <c:pt idx="14">
                  <c:v>106.0</c:v>
                </c:pt>
                <c:pt idx="15">
                  <c:v>61.0</c:v>
                </c:pt>
                <c:pt idx="16">
                  <c:v>62.0</c:v>
                </c:pt>
                <c:pt idx="17">
                  <c:v>98.0</c:v>
                </c:pt>
                <c:pt idx="18">
                  <c:v>77.0</c:v>
                </c:pt>
                <c:pt idx="19">
                  <c:v>237.0</c:v>
                </c:pt>
                <c:pt idx="20">
                  <c:v>14.0</c:v>
                </c:pt>
                <c:pt idx="21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358304"/>
        <c:axId val="-2126355408"/>
      </c:barChart>
      <c:catAx>
        <c:axId val="-2126358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26355408"/>
        <c:crosses val="autoZero"/>
        <c:auto val="1"/>
        <c:lblAlgn val="ctr"/>
        <c:lblOffset val="100"/>
        <c:noMultiLvlLbl val="0"/>
      </c:catAx>
      <c:valAx>
        <c:axId val="-21263554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6358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313605519"/>
          <c:y val="0.494786802965419"/>
          <c:w val="0.095434610764919"/>
          <c:h val="0.11744393792881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6156583629893"/>
          <c:y val="0.134281045751634"/>
          <c:w val="0.909252669039146"/>
          <c:h val="0.680165519850559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Sheet1!$L$10:$P$10</c:f>
              <c:numCache>
                <c:formatCode>0.00</c:formatCode>
                <c:ptCount val="5"/>
                <c:pt idx="0">
                  <c:v>2.5</c:v>
                </c:pt>
                <c:pt idx="1">
                  <c:v>2.428571428571428</c:v>
                </c:pt>
                <c:pt idx="2">
                  <c:v>3.833333333333333</c:v>
                </c:pt>
                <c:pt idx="3">
                  <c:v>2.333333333333333</c:v>
                </c:pt>
                <c:pt idx="4">
                  <c:v>2.0</c:v>
                </c:pt>
              </c:numCache>
            </c:numRef>
          </c:val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.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Sheet1!$L$11:$P$11</c:f>
              <c:numCache>
                <c:formatCode>0.00</c:formatCode>
                <c:ptCount val="5"/>
                <c:pt idx="0">
                  <c:v>2.0</c:v>
                </c:pt>
                <c:pt idx="1">
                  <c:v>1.857142857142857</c:v>
                </c:pt>
                <c:pt idx="2">
                  <c:v>1.5</c:v>
                </c:pt>
                <c:pt idx="3">
                  <c:v>3.0</c:v>
                </c:pt>
                <c:pt idx="4">
                  <c:v>1.6</c:v>
                </c:pt>
              </c:numCache>
            </c:numRef>
          </c:val>
        </c:ser>
        <c:ser>
          <c:idx val="2"/>
          <c:order val="2"/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Sheet1!$L$12:$P$12</c:f>
              <c:numCache>
                <c:formatCode>General</c:formatCode>
                <c:ptCount val="5"/>
                <c:pt idx="0">
                  <c:v>1.0</c:v>
                </c:pt>
                <c:pt idx="1">
                  <c:v>0.857142857142858</c:v>
                </c:pt>
                <c:pt idx="2">
                  <c:v>0.666666666666667</c:v>
                </c:pt>
                <c:pt idx="3">
                  <c:v>0.666666666666667</c:v>
                </c:pt>
                <c:pt idx="4">
                  <c:v>0.4</c:v>
                </c:pt>
              </c:numCache>
            </c:numRef>
          </c:val>
        </c:ser>
        <c:ser>
          <c:idx val="3"/>
          <c:order val="3"/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Sheet1!$L$13:$P$13</c:f>
              <c:numCache>
                <c:formatCode>General</c:formatCode>
                <c:ptCount val="5"/>
                <c:pt idx="0">
                  <c:v>0.5</c:v>
                </c:pt>
                <c:pt idx="1">
                  <c:v>0.714285714285713</c:v>
                </c:pt>
                <c:pt idx="2">
                  <c:v>0.333333333333333</c:v>
                </c:pt>
                <c:pt idx="3">
                  <c:v>0.333333333333333</c:v>
                </c:pt>
                <c:pt idx="4">
                  <c:v>0.8</c:v>
                </c:pt>
              </c:numCache>
            </c:numRef>
          </c:val>
        </c:ser>
        <c:ser>
          <c:idx val="4"/>
          <c:order val="4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.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Sheet1!$L$14:$P$14</c:f>
              <c:numCache>
                <c:formatCode>0.00</c:formatCode>
                <c:ptCount val="5"/>
                <c:pt idx="0">
                  <c:v>1.0</c:v>
                </c:pt>
                <c:pt idx="1">
                  <c:v>1.0</c:v>
                </c:pt>
                <c:pt idx="2">
                  <c:v>0.666666666666667</c:v>
                </c:pt>
                <c:pt idx="3">
                  <c:v>0.666666666666667</c:v>
                </c:pt>
                <c:pt idx="4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7390544"/>
        <c:axId val="-2025298400"/>
      </c:barChart>
      <c:catAx>
        <c:axId val="-202739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298400"/>
        <c:crosses val="autoZero"/>
        <c:auto val="1"/>
        <c:lblAlgn val="ctr"/>
        <c:lblOffset val="100"/>
        <c:noMultiLvlLbl val="0"/>
      </c:catAx>
      <c:valAx>
        <c:axId val="-2025298400"/>
        <c:scaling>
          <c:orientation val="minMax"/>
          <c:max val="7.0"/>
          <c:min val="1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-202739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The number of modifications to others'</a:t>
            </a:r>
            <a:r>
              <a:rPr lang="en-US" baseline="0"/>
              <a:t> work versus one's own work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Sheet3!$R$1</c:f>
              <c:strCache>
                <c:ptCount val="1"/>
                <c:pt idx="0">
                  <c:v>edit_other/edit_self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Sheet3!$A$2:$A$23</c:f>
              <c:numCache>
                <c:formatCode>General</c:formatCode>
                <c:ptCount val="22"/>
                <c:pt idx="0">
                  <c:v>109.0</c:v>
                </c:pt>
                <c:pt idx="1">
                  <c:v>89.0</c:v>
                </c:pt>
                <c:pt idx="2">
                  <c:v>87.0</c:v>
                </c:pt>
                <c:pt idx="3">
                  <c:v>79.0</c:v>
                </c:pt>
                <c:pt idx="4">
                  <c:v>101.0</c:v>
                </c:pt>
                <c:pt idx="5">
                  <c:v>77.0</c:v>
                </c:pt>
                <c:pt idx="6">
                  <c:v>85.0</c:v>
                </c:pt>
                <c:pt idx="7">
                  <c:v>106.0</c:v>
                </c:pt>
                <c:pt idx="8">
                  <c:v>110.0</c:v>
                </c:pt>
                <c:pt idx="9">
                  <c:v>78.0</c:v>
                </c:pt>
                <c:pt idx="10">
                  <c:v>86.0</c:v>
                </c:pt>
                <c:pt idx="11">
                  <c:v>80.0</c:v>
                </c:pt>
                <c:pt idx="12">
                  <c:v>84.0</c:v>
                </c:pt>
                <c:pt idx="13">
                  <c:v>108.0</c:v>
                </c:pt>
                <c:pt idx="14">
                  <c:v>92.0</c:v>
                </c:pt>
                <c:pt idx="15">
                  <c:v>88.0</c:v>
                </c:pt>
                <c:pt idx="16">
                  <c:v>90.0</c:v>
                </c:pt>
                <c:pt idx="17">
                  <c:v>83.0</c:v>
                </c:pt>
                <c:pt idx="18">
                  <c:v>82.0</c:v>
                </c:pt>
                <c:pt idx="19">
                  <c:v>81.0</c:v>
                </c:pt>
                <c:pt idx="20">
                  <c:v>104.0</c:v>
                </c:pt>
                <c:pt idx="21">
                  <c:v>107.0</c:v>
                </c:pt>
              </c:numCache>
            </c:numRef>
          </c:cat>
          <c:val>
            <c:numRef>
              <c:f>Sheet3!$R$2:$R$24</c:f>
              <c:numCache>
                <c:formatCode>General</c:formatCode>
                <c:ptCount val="23"/>
                <c:pt idx="0">
                  <c:v>0.0581395348837209</c:v>
                </c:pt>
                <c:pt idx="1">
                  <c:v>0.173913043478261</c:v>
                </c:pt>
                <c:pt idx="2">
                  <c:v>0.412698412698413</c:v>
                </c:pt>
                <c:pt idx="3">
                  <c:v>0.449438202247191</c:v>
                </c:pt>
                <c:pt idx="4">
                  <c:v>0.5</c:v>
                </c:pt>
                <c:pt idx="5">
                  <c:v>0.537735849056604</c:v>
                </c:pt>
                <c:pt idx="6">
                  <c:v>0.613636363636364</c:v>
                </c:pt>
                <c:pt idx="7">
                  <c:v>0.684210526315789</c:v>
                </c:pt>
                <c:pt idx="8">
                  <c:v>0.7</c:v>
                </c:pt>
                <c:pt idx="9">
                  <c:v>0.714285714285714</c:v>
                </c:pt>
                <c:pt idx="10">
                  <c:v>0.75</c:v>
                </c:pt>
                <c:pt idx="11">
                  <c:v>0.809523809523809</c:v>
                </c:pt>
                <c:pt idx="12">
                  <c:v>0.816091954022988</c:v>
                </c:pt>
                <c:pt idx="13">
                  <c:v>0.890052356020942</c:v>
                </c:pt>
                <c:pt idx="14">
                  <c:v>0.934065934065934</c:v>
                </c:pt>
                <c:pt idx="15">
                  <c:v>1.055555555555556</c:v>
                </c:pt>
                <c:pt idx="16">
                  <c:v>1.1</c:v>
                </c:pt>
                <c:pt idx="17">
                  <c:v>1.125</c:v>
                </c:pt>
                <c:pt idx="18">
                  <c:v>1.130434782608696</c:v>
                </c:pt>
                <c:pt idx="19">
                  <c:v>1.162790697674419</c:v>
                </c:pt>
                <c:pt idx="20">
                  <c:v>1.293103448275862</c:v>
                </c:pt>
                <c:pt idx="21">
                  <c:v>2.258064516129032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6137232"/>
        <c:axId val="-2026626496"/>
      </c:barChart>
      <c:catAx>
        <c:axId val="-202613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626496"/>
        <c:crosses val="autoZero"/>
        <c:auto val="1"/>
        <c:lblAlgn val="ctr"/>
        <c:lblOffset val="100"/>
        <c:noMultiLvlLbl val="0"/>
      </c:catAx>
      <c:valAx>
        <c:axId val="-202662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13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0.01052</cdr:x>
      <cdr:y>0.08762</cdr:y>
    </cdr:from>
    <cdr:to>
      <cdr:x>0.0493</cdr:x>
      <cdr:y>0.2788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52896" y="590288"/>
          <a:ext cx="774514" cy="3038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/>
            <a:t>positive</a:t>
          </a:r>
        </a:p>
      </cdr:txBody>
    </cdr:sp>
  </cdr:relSizeAnchor>
  <cdr:relSizeAnchor xmlns:cdr="http://schemas.openxmlformats.org/drawingml/2006/chartDrawing">
    <cdr:from>
      <cdr:x>0.01392</cdr:x>
      <cdr:y>0.40667</cdr:y>
    </cdr:from>
    <cdr:to>
      <cdr:x>0.05024</cdr:x>
      <cdr:y>0.57377</cdr:y>
    </cdr:to>
    <cdr:sp macro="" textlink="">
      <cdr:nvSpPr>
        <cdr:cNvPr id="3" name="TextBox 2"/>
        <cdr:cNvSpPr txBox="1"/>
      </cdr:nvSpPr>
      <cdr:spPr>
        <a:xfrm xmlns:a="http://schemas.openxmlformats.org/drawingml/2006/main" rot="16200000">
          <a:off x="-81768" y="1671928"/>
          <a:ext cx="613336" cy="2546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/>
            <a:t>neutral</a:t>
          </a:r>
        </a:p>
      </cdr:txBody>
    </cdr:sp>
  </cdr:relSizeAnchor>
  <cdr:relSizeAnchor xmlns:cdr="http://schemas.openxmlformats.org/drawingml/2006/chartDrawing">
    <cdr:from>
      <cdr:x>0.01424</cdr:x>
      <cdr:y>0.66667</cdr:y>
    </cdr:from>
    <cdr:to>
      <cdr:x>0.06762</cdr:x>
      <cdr:y>0.87206</cdr:y>
    </cdr:to>
    <cdr:sp macro="" textlink="">
      <cdr:nvSpPr>
        <cdr:cNvPr id="4" name="TextBox 3"/>
        <cdr:cNvSpPr txBox="1"/>
      </cdr:nvSpPr>
      <cdr:spPr>
        <a:xfrm xmlns:a="http://schemas.openxmlformats.org/drawingml/2006/main" rot="16200000">
          <a:off x="-142219" y="3063221"/>
          <a:ext cx="868643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/>
            <a:t>negative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B822E-D554-6B49-96C4-4597255A4241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8B5B6-C66D-BC42-A1B2-AC3569CB5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 model and interleave model</a:t>
            </a:r>
          </a:p>
          <a:p>
            <a:endParaRPr lang="en-US" dirty="0" smtClean="0"/>
          </a:p>
          <a:p>
            <a:r>
              <a:rPr lang="en-US" dirty="0" smtClean="0"/>
              <a:t>Discuss stage model separate state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transition</a:t>
            </a:r>
            <a:r>
              <a:rPr lang="en-US" baseline="0" smtClean="0"/>
              <a:t>, oversimplified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Selective</a:t>
            </a:r>
          </a:p>
          <a:p>
            <a:endParaRPr lang="en-US" dirty="0" smtClean="0"/>
          </a:p>
          <a:p>
            <a:r>
              <a:rPr lang="en-US" dirty="0" smtClean="0"/>
              <a:t>Node as external memory, and they purposefully keep it simple</a:t>
            </a:r>
          </a:p>
          <a:p>
            <a:endParaRPr lang="en-US" dirty="0" smtClean="0"/>
          </a:p>
          <a:p>
            <a:r>
              <a:rPr lang="en-US" dirty="0" smtClean="0"/>
              <a:t>Start generating </a:t>
            </a:r>
            <a:r>
              <a:rPr lang="en-US" dirty="0" err="1" smtClean="0"/>
              <a:t>hypothess</a:t>
            </a:r>
            <a:r>
              <a:rPr lang="en-US" dirty="0" smtClean="0"/>
              <a:t> earlier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Literal</a:t>
            </a:r>
          </a:p>
          <a:p>
            <a:r>
              <a:rPr lang="en-US" dirty="0" smtClean="0"/>
              <a:t>Richer graphic language </a:t>
            </a:r>
          </a:p>
          <a:p>
            <a:endParaRPr lang="en-US" dirty="0" smtClean="0"/>
          </a:p>
          <a:p>
            <a:r>
              <a:rPr lang="en-US" dirty="0" smtClean="0"/>
              <a:t>Complementary</a:t>
            </a:r>
            <a:r>
              <a:rPr lang="en-US" baseline="0" dirty="0" smtClean="0"/>
              <a:t> view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Separation of data </a:t>
            </a:r>
            <a:r>
              <a:rPr lang="en-US" baseline="0" dirty="0" err="1" smtClean="0"/>
              <a:t>nd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Different stage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Multiple view </a:t>
            </a:r>
            <a:r>
              <a:rPr lang="en-US" baseline="0" dirty="0" err="1" smtClean="0"/>
              <a:t>reduncy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Provenance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6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9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7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Classroom study of collaborative information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connected (6 </a:t>
            </a:r>
            <a:r>
              <a:rPr lang="en-US" altLang="zh-CN" dirty="0" smtClean="0"/>
              <a:t>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8.58)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1" y="2400300"/>
            <a:ext cx="4940300" cy="391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2" y="1601791"/>
            <a:ext cx="4454513" cy="427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1782" y="646069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597" y="64007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3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Separate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 (8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7.88)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5981" r="47992"/>
          <a:stretch/>
        </p:blipFill>
        <p:spPr>
          <a:xfrm>
            <a:off x="838200" y="2424545"/>
            <a:ext cx="3111237" cy="2956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0053" y="540959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G86 (4.5)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1" t="15138" r="18138"/>
          <a:stretch/>
        </p:blipFill>
        <p:spPr>
          <a:xfrm>
            <a:off x="4020194" y="2424543"/>
            <a:ext cx="4384819" cy="2956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200" y="545324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G104 (14)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537" y="2424746"/>
            <a:ext cx="3163364" cy="2780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19846" y="54532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G108 (9)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 (6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8.3)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2761" y="651928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G77 (9.5)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72" y="4929571"/>
            <a:ext cx="2286000" cy="158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93" y="4853779"/>
            <a:ext cx="2324807" cy="1589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35550" y="64783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G107 (12.5)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7" y="2371850"/>
            <a:ext cx="2662298" cy="2061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4829" y="44336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G101 (6)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502221"/>
            <a:ext cx="3723274" cy="1931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69906" y="442014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G89 (6.5)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69" y="2324835"/>
            <a:ext cx="3295291" cy="21630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1204" y="440258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G85 (7.5)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7063" r="25891" b="8700"/>
          <a:stretch/>
        </p:blipFill>
        <p:spPr>
          <a:xfrm>
            <a:off x="323101" y="4853779"/>
            <a:ext cx="2249577" cy="17738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5600" y="651928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G92 (8)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 (2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3.75)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855"/>
          <a:stretch/>
        </p:blipFill>
        <p:spPr>
          <a:xfrm>
            <a:off x="408710" y="2874818"/>
            <a:ext cx="5421093" cy="3082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455" y="62264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G79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18" y="2474840"/>
            <a:ext cx="5110882" cy="37268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8770" y="62264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G84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Teams that created connected network performed better than those that created separate network. Yet some separate network teams also performed well, and some connected network performed poor. Why?</a:t>
            </a:r>
          </a:p>
          <a:p>
            <a:r>
              <a:rPr lang="en-US" dirty="0" smtClean="0"/>
              <a:t>Why did teams that created separate network performed equally well? How did they identify the connection between cases?</a:t>
            </a:r>
          </a:p>
          <a:p>
            <a:pPr lvl="1"/>
            <a:r>
              <a:rPr lang="en-US" dirty="0" smtClean="0"/>
              <a:t>While they kept their network separate, they used notepad to keep track of key information of cases (e.g. G104, G87)</a:t>
            </a:r>
          </a:p>
          <a:p>
            <a:r>
              <a:rPr lang="en-US" dirty="0" smtClean="0"/>
              <a:t>Why did teams that created connected network performed poor? Where did they do wrong? (e.g. </a:t>
            </a:r>
          </a:p>
          <a:p>
            <a:pPr lvl="1"/>
            <a:r>
              <a:rPr lang="en-US" dirty="0" smtClean="0"/>
              <a:t>They mixed inference with fact. The links in the network are treated equally, although being of various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7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ends in dealing with team uncertainty</a:t>
            </a:r>
          </a:p>
          <a:p>
            <a:pPr lvl="1"/>
            <a:r>
              <a:rPr lang="en-US" dirty="0" smtClean="0"/>
              <a:t>Keep facts and inference in separate artifacts</a:t>
            </a:r>
          </a:p>
          <a:p>
            <a:pPr lvl="1"/>
            <a:r>
              <a:rPr lang="en-US" dirty="0" smtClean="0"/>
              <a:t>Treat facts and inference indifferently</a:t>
            </a:r>
          </a:p>
          <a:p>
            <a:pPr lvl="1"/>
            <a:endParaRPr lang="en-US" dirty="0"/>
          </a:p>
          <a:p>
            <a:r>
              <a:rPr lang="en-US" dirty="0" smtClean="0"/>
              <a:t>Design </a:t>
            </a:r>
            <a:r>
              <a:rPr lang="en-US" dirty="0" smtClean="0"/>
              <a:t>implication: addressing team uncertainty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8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modeling affects data analysis, and vice versa (waterfall software development analogy)</a:t>
            </a:r>
          </a:p>
          <a:p>
            <a:r>
              <a:rPr lang="en-US" dirty="0" smtClean="0"/>
              <a:t>Design for team uncertainty</a:t>
            </a:r>
          </a:p>
          <a:p>
            <a:r>
              <a:rPr lang="en-US" dirty="0" smtClean="0"/>
              <a:t>Collapsible data model (unit of data modeling and unit of data </a:t>
            </a:r>
            <a:r>
              <a:rPr lang="en-US" smtClean="0"/>
              <a:t>analysis)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40" y="1825625"/>
            <a:ext cx="7790119" cy="4351338"/>
          </a:xfrm>
        </p:spPr>
      </p:pic>
    </p:spTree>
    <p:extLst>
      <p:ext uri="{BB962C8B-B14F-4D97-AF65-F5344CB8AC3E}">
        <p14:creationId xmlns:p14="http://schemas.microsoft.com/office/powerpoint/2010/main" val="49907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patterns of information collection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Matching the unit of collection and the unit of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6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awareness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2665" y="1905546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Summary of survey items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7527"/>
              </p:ext>
            </p:extLst>
          </p:nvPr>
        </p:nvGraphicFramePr>
        <p:xfrm>
          <a:off x="1504949" y="2274878"/>
          <a:ext cx="8867775" cy="4254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22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teams conduct information collection and information schematization when the two features are integrated in a single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teams stay aware in a complex information analysis task?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effect of collaborative instruments on information analytics education?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846"/>
            <a:ext cx="10515600" cy="4351338"/>
          </a:xfrm>
        </p:spPr>
        <p:txBody>
          <a:bodyPr/>
          <a:lstStyle/>
          <a:p>
            <a:r>
              <a:rPr lang="en-US" dirty="0" smtClean="0"/>
              <a:t>From log analysis</a:t>
            </a:r>
          </a:p>
          <a:p>
            <a:r>
              <a:rPr lang="en-US" dirty="0"/>
              <a:t>In average, </a:t>
            </a:r>
            <a:r>
              <a:rPr lang="mr-IN" dirty="0"/>
              <a:t>77.6%</a:t>
            </a:r>
            <a:r>
              <a:rPr lang="en-US" dirty="0"/>
              <a:t> of the created entities were accessed by at least one </a:t>
            </a:r>
            <a:r>
              <a:rPr lang="en-US" dirty="0" smtClean="0"/>
              <a:t>collaborator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1" y="3001243"/>
            <a:ext cx="9354998" cy="3545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9860" y="6488668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5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log analysis </a:t>
            </a:r>
            <a:r>
              <a:rPr lang="mr-IN" dirty="0" smtClean="0"/>
              <a:t>–</a:t>
            </a:r>
            <a:r>
              <a:rPr lang="en-US" dirty="0" smtClean="0"/>
              <a:t> entity access by all collaborators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9860" y="6176963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3" y="2339320"/>
            <a:ext cx="7995088" cy="38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732968"/>
              </p:ext>
            </p:extLst>
          </p:nvPr>
        </p:nvGraphicFramePr>
        <p:xfrm>
          <a:off x="1527175" y="2789237"/>
          <a:ext cx="8574088" cy="381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5850" y="20288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modifications to others’ work versus one’s own work. This is an indicator of territoriality, a phenomenon of social process blocking. Team 107 and Team 104 scored highest in this value, and they happened to be the highest performance teams.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experience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9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experience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of behavior in the process</a:t>
            </a:r>
          </a:p>
          <a:p>
            <a:pPr lvl="1"/>
            <a:r>
              <a:rPr lang="en-US" dirty="0" smtClean="0"/>
              <a:t>Strategy change: e.g. labor divided by document vs. divided by clues</a:t>
            </a:r>
          </a:p>
          <a:p>
            <a:pPr lvl="1"/>
            <a:r>
              <a:rPr lang="en-US" dirty="0" smtClean="0"/>
              <a:t>Realize importance of structuring problem first (e.g. a team started collecting all information without framing the problem, and realized later that they collected too much noise)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4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interaction with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reflection 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0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iterative collection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analysis is a process of framing and reframing questions, requiring dynamic data inclusion to fill in knowledge gaps</a:t>
            </a:r>
          </a:p>
          <a:p>
            <a:r>
              <a:rPr lang="en-US" dirty="0" smtClean="0"/>
              <a:t>Analogy to waterfall software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view sharing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approaches to view sharing</a:t>
            </a:r>
          </a:p>
          <a:p>
            <a:pPr lvl="1"/>
            <a:r>
              <a:rPr lang="en-US" dirty="0" smtClean="0"/>
              <a:t>Shared visual artifact (e.g. collaborative editor)</a:t>
            </a:r>
          </a:p>
          <a:p>
            <a:pPr lvl="1"/>
            <a:r>
              <a:rPr lang="en-US" dirty="0" smtClean="0"/>
              <a:t>Private vs public view</a:t>
            </a:r>
          </a:p>
          <a:p>
            <a:pPr lvl="1"/>
            <a:endParaRPr lang="en-US" dirty="0"/>
          </a:p>
          <a:p>
            <a:r>
              <a:rPr lang="en-US" dirty="0" smtClean="0"/>
              <a:t>They are non-applicable to collaborative information analysis because</a:t>
            </a:r>
          </a:p>
          <a:p>
            <a:pPr lvl="1"/>
            <a:r>
              <a:rPr lang="en-US" dirty="0" smtClean="0"/>
              <a:t>Multiple views/artifacts involved</a:t>
            </a:r>
          </a:p>
          <a:p>
            <a:pPr lvl="1"/>
            <a:r>
              <a:rPr lang="en-US" dirty="0" smtClean="0"/>
              <a:t>Simultaneous control/contribution required</a:t>
            </a:r>
          </a:p>
          <a:p>
            <a:pPr lvl="1"/>
            <a:r>
              <a:rPr lang="en-US" dirty="0" smtClean="0"/>
              <a:t>Tension between immediate sharing and information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4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information collection and schematization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We define information analysis as three activities: information collection, information schematization, and hypothesis generation (Pirolli2005, Kang2014)</a:t>
            </a:r>
          </a:p>
          <a:p>
            <a:r>
              <a:rPr lang="en-US" dirty="0" smtClean="0"/>
              <a:t>Most research investigates into and designs for one activity only</a:t>
            </a:r>
          </a:p>
          <a:p>
            <a:pPr lvl="1"/>
            <a:r>
              <a:rPr lang="en-US" dirty="0" smtClean="0"/>
              <a:t>Information collection: information seeking tools</a:t>
            </a:r>
          </a:p>
          <a:p>
            <a:pPr lvl="2"/>
            <a:r>
              <a:rPr lang="en-US" dirty="0" smtClean="0"/>
              <a:t>annotation</a:t>
            </a:r>
          </a:p>
          <a:p>
            <a:pPr lvl="3"/>
            <a:r>
              <a:rPr lang="en-US" dirty="0" smtClean="0"/>
              <a:t>Highlight</a:t>
            </a:r>
          </a:p>
          <a:p>
            <a:pPr lvl="3"/>
            <a:r>
              <a:rPr lang="en-US" dirty="0" smtClean="0"/>
              <a:t>Adding metadata</a:t>
            </a:r>
          </a:p>
          <a:p>
            <a:pPr lvl="3"/>
            <a:r>
              <a:rPr lang="en-US" dirty="0" smtClean="0"/>
              <a:t>Categorize as a type of entity, person, </a:t>
            </a:r>
          </a:p>
          <a:p>
            <a:pPr lvl="1"/>
            <a:r>
              <a:rPr lang="en-US" dirty="0" smtClean="0"/>
              <a:t>Information schematization: interactive visualization tools</a:t>
            </a:r>
          </a:p>
          <a:p>
            <a:pPr lvl="1"/>
            <a:r>
              <a:rPr lang="en-US" dirty="0" smtClean="0"/>
              <a:t>Hypothesis generation: ACH</a:t>
            </a:r>
          </a:p>
          <a:p>
            <a:r>
              <a:rPr lang="en-US" dirty="0" smtClean="0"/>
              <a:t>Information schematization: annotation, </a:t>
            </a:r>
          </a:p>
          <a:p>
            <a:r>
              <a:rPr lang="en-US" dirty="0" smtClean="0"/>
              <a:t>Views of schema: visualization, 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This paper focuses on information collection and information schematization, and explores human behavior shaped by the integration of the two features in a single workspace.</a:t>
            </a:r>
          </a:p>
          <a:p>
            <a:r>
              <a:rPr lang="en-US" dirty="0" smtClean="0"/>
              <a:t>Empirical study found analysts constantly collect more data as they reframe the problem (Stasko2008)</a:t>
            </a:r>
          </a:p>
          <a:p>
            <a:r>
              <a:rPr lang="en-US" dirty="0" smtClean="0"/>
              <a:t>“Dynamic data processing and visualization” -  one of top ten needs for intelligence analysis tools based on feedback from a workshop of intelligence analysis professionals (Badalamente2005)</a:t>
            </a:r>
          </a:p>
        </p:txBody>
      </p:sp>
    </p:spTree>
    <p:extLst>
      <p:ext uri="{BB962C8B-B14F-4D97-AF65-F5344CB8AC3E}">
        <p14:creationId xmlns:p14="http://schemas.microsoft.com/office/powerpoint/2010/main" val="201384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instrument for teaching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 student logs to the instructor for early intervention</a:t>
            </a:r>
          </a:p>
          <a:p>
            <a:r>
              <a:rPr lang="en-US" dirty="0" smtClean="0"/>
              <a:t>Log helps student be self-conscious about the analysis process (Heuer2002)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9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074" y="235131"/>
            <a:ext cx="769377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Usage overview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Entities created (graph)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Survey graph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 (analyst’s google doc)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-&gt; dis: successful in general 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modeling and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Network analysis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importance </a:t>
            </a:r>
            <a:r>
              <a:rPr lang="en-US" dirty="0"/>
              <a:t>of </a:t>
            </a:r>
            <a:r>
              <a:rPr lang="en-US" dirty="0" smtClean="0"/>
              <a:t>connector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/>
              <a:t>-&gt; dis: modeling affects analysis, modeling for uncertainty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Critic: Unit of modeling and unit of analysis (plus student feedback)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/>
              <a:t>-&gt; dis: collapsible data model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Accretion vs filtering strategy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State transition (graph showing modeling and analysis are interwoven)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-&gt;  dis: analogy to waterfall software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Awareness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Survey graph (positive awareness)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Log (entity access) showing positive awareness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mentions of awareness features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Critic: Sharing of intermediate analysis status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9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Awareness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Limit of prior research in two aspects: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Tasks are not complex enough. 1) usually one-hour lab task. 2) participants work with a single artifact (e.g. a map in map editing, Fechner2015; a coding base in programming; </a:t>
            </a:r>
          </a:p>
          <a:p>
            <a:pPr lvl="2"/>
            <a:r>
              <a:rPr lang="en-US" dirty="0" smtClean="0"/>
              <a:t>When task complexity increases, team members requires higher awareness to stay coordinated while less cognitive ability to obtain awareness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Awareness features are investigated separately (e.g. implicit sharing of hypotheses, Goyal2014; display of details of history, Marlow2015; display of brushing actions, Hajizadeh2013)</a:t>
            </a:r>
          </a:p>
          <a:p>
            <a:pPr lvl="2"/>
            <a:r>
              <a:rPr lang="en-US" dirty="0" smtClean="0"/>
              <a:t>However, these works provide little information on how they support real world teams when put together</a:t>
            </a:r>
          </a:p>
          <a:p>
            <a:r>
              <a:rPr lang="en-US" dirty="0" smtClean="0"/>
              <a:t>We develop several awareness features and deploy the tool in real world classroom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Learning information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Martin (2014) called for enhancement of intelligence analysis training methods, to incorporate innovative tools in teaching and learning</a:t>
            </a:r>
          </a:p>
          <a:p>
            <a:r>
              <a:rPr lang="en-US" dirty="0" smtClean="0"/>
              <a:t>Vision 2015 from Director of National Intelligence noted the intelligence community shifting from self-reliance towards more collaborative operations</a:t>
            </a:r>
          </a:p>
          <a:p>
            <a:r>
              <a:rPr lang="en-US" dirty="0" smtClean="0"/>
              <a:t>We integrated the collaborative tool into the course project as a first step exploring “innovative computational infrastructure”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8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85" y="2338340"/>
            <a:ext cx="5257198" cy="2938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548" y="320394"/>
            <a:ext cx="2025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Method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418548" y="1453019"/>
            <a:ext cx="59373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CAnalytics</a:t>
            </a:r>
            <a:r>
              <a:rPr lang="en-US" sz="2400" dirty="0" smtClean="0"/>
              <a:t> features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Data annotation to collect and model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Coordinated multiple views to support analysis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Awareness features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Real time sharing of user generated data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Tool coordinator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Notification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Team history 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Chat and shared text editor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7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25863" cy="3319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1349" y="1690688"/>
            <a:ext cx="627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Undergraduate course in Program of Security and Risk Analysis at Pennsylvania State University, USA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73 students participated (25 teams)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22 teams data analyzed (2 teams consisted of two members, 1 team did not use much </a:t>
            </a:r>
            <a:r>
              <a:rPr lang="en-US" dirty="0" err="1" smtClean="0"/>
              <a:t>CAnalytics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One-week-long intelligence analysis project</a:t>
            </a:r>
          </a:p>
        </p:txBody>
      </p:sp>
    </p:spTree>
    <p:extLst>
      <p:ext uri="{BB962C8B-B14F-4D97-AF65-F5344CB8AC3E}">
        <p14:creationId xmlns:p14="http://schemas.microsoft.com/office/powerpoint/2010/main" val="153920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en-US" dirty="0" smtClean="0"/>
              <a:t>-</a:t>
            </a:r>
            <a:r>
              <a:rPr lang="en-US" dirty="0" smtClean="0"/>
              <a:t> 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created 1805 entities (mean = 82) and 1529 relationships (mean = 69.5)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948748"/>
              </p:ext>
            </p:extLst>
          </p:nvPr>
        </p:nvGraphicFramePr>
        <p:xfrm>
          <a:off x="1365496" y="2695903"/>
          <a:ext cx="9740900" cy="400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19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Network view</a:t>
            </a:r>
          </a:p>
          <a:p>
            <a:pPr lvl="1"/>
            <a:r>
              <a:rPr lang="en-US" altLang="zh-CN" dirty="0" smtClean="0"/>
              <a:t>light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Separate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pPr lvl="2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endParaRPr lang="zh-CN" alt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2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38424</TotalTime>
  <Words>1278</Words>
  <Application>Microsoft Macintosh PowerPoint</Application>
  <PresentationFormat>Widescreen</PresentationFormat>
  <Paragraphs>185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Mangal</vt:lpstr>
      <vt:lpstr>宋体</vt:lpstr>
      <vt:lpstr>Arial</vt:lpstr>
      <vt:lpstr>Office Theme</vt:lpstr>
      <vt:lpstr>Classroom study of collaborative information analysis</vt:lpstr>
      <vt:lpstr>Research questions</vt:lpstr>
      <vt:lpstr>Rationale: information collection and schematization</vt:lpstr>
      <vt:lpstr>Rationale: Awareness support</vt:lpstr>
      <vt:lpstr>Rationale: Learning information analytics</vt:lpstr>
      <vt:lpstr>PowerPoint Presentation</vt:lpstr>
      <vt:lpstr>Method</vt:lpstr>
      <vt:lpstr>Result - data modeling</vt:lpstr>
      <vt:lpstr>Result – data analysis</vt:lpstr>
      <vt:lpstr>Examples of visual artifacts</vt:lpstr>
      <vt:lpstr>Examples of visual artifacts</vt:lpstr>
      <vt:lpstr>Examples of visual artifacts</vt:lpstr>
      <vt:lpstr>Examples of visual artifacts</vt:lpstr>
      <vt:lpstr>PowerPoint Presentation</vt:lpstr>
      <vt:lpstr>Uncertainty</vt:lpstr>
      <vt:lpstr>Discussion</vt:lpstr>
      <vt:lpstr>State transition</vt:lpstr>
      <vt:lpstr>Result – patterns of information collection and analysis</vt:lpstr>
      <vt:lpstr>Result - awareness</vt:lpstr>
      <vt:lpstr>Result – awareness</vt:lpstr>
      <vt:lpstr>Result – awareness</vt:lpstr>
      <vt:lpstr>Result – awareness</vt:lpstr>
      <vt:lpstr>Result – awareness</vt:lpstr>
      <vt:lpstr>Result – experience of learning</vt:lpstr>
      <vt:lpstr>Result – experience of learning</vt:lpstr>
      <vt:lpstr>Result – interaction with performance</vt:lpstr>
      <vt:lpstr>Discussion – reflection on method</vt:lpstr>
      <vt:lpstr>Discussion – iterative collection and analysis</vt:lpstr>
      <vt:lpstr>Discussion – view sharing and control</vt:lpstr>
      <vt:lpstr>Discussion – instrument for teaching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study of collaborative information analysis</dc:title>
  <dc:creator>Dong Chen</dc:creator>
  <cp:lastModifiedBy>Dong Chen</cp:lastModifiedBy>
  <cp:revision>92</cp:revision>
  <dcterms:created xsi:type="dcterms:W3CDTF">2017-01-17T10:18:23Z</dcterms:created>
  <dcterms:modified xsi:type="dcterms:W3CDTF">2017-02-21T18:55:59Z</dcterms:modified>
</cp:coreProperties>
</file>